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78" r:id="rId4"/>
    <p:sldId id="279" r:id="rId5"/>
    <p:sldId id="277" r:id="rId6"/>
    <p:sldId id="282" r:id="rId7"/>
    <p:sldId id="281" r:id="rId8"/>
    <p:sldId id="285" r:id="rId9"/>
    <p:sldId id="288" r:id="rId10"/>
    <p:sldId id="284" r:id="rId11"/>
    <p:sldId id="286" r:id="rId12"/>
    <p:sldId id="289" r:id="rId13"/>
    <p:sldId id="290" r:id="rId14"/>
    <p:sldId id="292" r:id="rId15"/>
    <p:sldId id="29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4BACC6"/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817CE-BA1B-421D-B386-3984D170464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3B003-53FA-4E1E-B121-023BA5820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9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4EC-6DE7-4FF0-8421-321E2FCA289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C1F6-E500-42E1-873A-DC34ABFA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4EC-6DE7-4FF0-8421-321E2FCA289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C1F6-E500-42E1-873A-DC34ABFA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4EC-6DE7-4FF0-8421-321E2FCA289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C1F6-E500-42E1-873A-DC34ABFA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4EC-6DE7-4FF0-8421-321E2FCA289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C1F6-E500-42E1-873A-DC34ABFA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4EC-6DE7-4FF0-8421-321E2FCA289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C1F6-E500-42E1-873A-DC34ABFA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4EC-6DE7-4FF0-8421-321E2FCA289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C1F6-E500-42E1-873A-DC34ABFA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4EC-6DE7-4FF0-8421-321E2FCA289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C1F6-E500-42E1-873A-DC34ABFA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4EC-6DE7-4FF0-8421-321E2FCA289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C1F6-E500-42E1-873A-DC34ABFA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4EC-6DE7-4FF0-8421-321E2FCA289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C1F6-E500-42E1-873A-DC34ABFA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4EC-6DE7-4FF0-8421-321E2FCA289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C1F6-E500-42E1-873A-DC34ABFA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4EC-6DE7-4FF0-8421-321E2FCA289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C1F6-E500-42E1-873A-DC34ABFA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514EC-6DE7-4FF0-8421-321E2FCA2899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7C1F6-E500-42E1-873A-DC34ABFAF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gras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2" descr="D:\Женя\Шаблоны для презентаций\119_fon_nabor_11\fon_nabor_11\51-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912000"/>
          </a:xfrm>
          <a:prstGeom prst="rect">
            <a:avLst/>
          </a:prstGeom>
          <a:noFill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404664"/>
            <a:ext cx="4398441" cy="3960440"/>
            <a:chOff x="1748" y="1365"/>
            <a:chExt cx="9994" cy="7830"/>
          </a:xfrm>
        </p:grpSpPr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 flipH="1">
              <a:off x="2025" y="5055"/>
              <a:ext cx="870" cy="1095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 flipV="1">
              <a:off x="2025" y="5820"/>
              <a:ext cx="795" cy="33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</p:cxn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3089" y="1365"/>
              <a:ext cx="8653" cy="6805"/>
            </a:xfrm>
            <a:custGeom>
              <a:avLst/>
              <a:gdLst>
                <a:gd name="connsiteX0" fmla="*/ 9669 w 10196"/>
                <a:gd name="connsiteY0" fmla="*/ 0 h 10000"/>
                <a:gd name="connsiteX1" fmla="*/ 8892 w 10196"/>
                <a:gd name="connsiteY1" fmla="*/ 573 h 10000"/>
                <a:gd name="connsiteX2" fmla="*/ 4261 w 10196"/>
                <a:gd name="connsiteY2" fmla="*/ 1168 h 10000"/>
                <a:gd name="connsiteX3" fmla="*/ 2900 w 10196"/>
                <a:gd name="connsiteY3" fmla="*/ 3703 h 10000"/>
                <a:gd name="connsiteX4" fmla="*/ 4738 w 10196"/>
                <a:gd name="connsiteY4" fmla="*/ 2447 h 10000"/>
                <a:gd name="connsiteX5" fmla="*/ 9669 w 10196"/>
                <a:gd name="connsiteY5" fmla="*/ 3218 h 10000"/>
                <a:gd name="connsiteX6" fmla="*/ 7902 w 10196"/>
                <a:gd name="connsiteY6" fmla="*/ 8993 h 10000"/>
                <a:gd name="connsiteX7" fmla="*/ 1734 w 10196"/>
                <a:gd name="connsiteY7" fmla="*/ 9258 h 10000"/>
                <a:gd name="connsiteX8" fmla="*/ 177 w 10196"/>
                <a:gd name="connsiteY8" fmla="*/ 7763 h 10000"/>
                <a:gd name="connsiteX9" fmla="*/ 302 w 10196"/>
                <a:gd name="connsiteY9" fmla="*/ 6613 h 10000"/>
                <a:gd name="connsiteX0" fmla="*/ 9669 w 10196"/>
                <a:gd name="connsiteY0" fmla="*/ 0 h 10000"/>
                <a:gd name="connsiteX1" fmla="*/ 8892 w 10196"/>
                <a:gd name="connsiteY1" fmla="*/ 573 h 10000"/>
                <a:gd name="connsiteX2" fmla="*/ 4261 w 10196"/>
                <a:gd name="connsiteY2" fmla="*/ 1168 h 10000"/>
                <a:gd name="connsiteX3" fmla="*/ 2900 w 10196"/>
                <a:gd name="connsiteY3" fmla="*/ 3703 h 10000"/>
                <a:gd name="connsiteX4" fmla="*/ 4738 w 10196"/>
                <a:gd name="connsiteY4" fmla="*/ 2447 h 10000"/>
                <a:gd name="connsiteX5" fmla="*/ 9669 w 10196"/>
                <a:gd name="connsiteY5" fmla="*/ 3218 h 10000"/>
                <a:gd name="connsiteX6" fmla="*/ 7902 w 10196"/>
                <a:gd name="connsiteY6" fmla="*/ 8993 h 10000"/>
                <a:gd name="connsiteX7" fmla="*/ 1734 w 10196"/>
                <a:gd name="connsiteY7" fmla="*/ 9258 h 10000"/>
                <a:gd name="connsiteX8" fmla="*/ 177 w 10196"/>
                <a:gd name="connsiteY8" fmla="*/ 7763 h 10000"/>
                <a:gd name="connsiteX9" fmla="*/ 61 w 10196"/>
                <a:gd name="connsiteY9" fmla="*/ 665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96" h="10000">
                  <a:moveTo>
                    <a:pt x="9669" y="0"/>
                  </a:moveTo>
                  <a:cubicBezTo>
                    <a:pt x="9540" y="96"/>
                    <a:pt x="9793" y="378"/>
                    <a:pt x="8892" y="573"/>
                  </a:cubicBezTo>
                  <a:cubicBezTo>
                    <a:pt x="7990" y="769"/>
                    <a:pt x="5259" y="647"/>
                    <a:pt x="4261" y="1168"/>
                  </a:cubicBezTo>
                  <a:cubicBezTo>
                    <a:pt x="3263" y="1690"/>
                    <a:pt x="2821" y="3490"/>
                    <a:pt x="2900" y="3703"/>
                  </a:cubicBezTo>
                  <a:cubicBezTo>
                    <a:pt x="2985" y="3984"/>
                    <a:pt x="3611" y="2528"/>
                    <a:pt x="4738" y="2447"/>
                  </a:cubicBezTo>
                  <a:cubicBezTo>
                    <a:pt x="5866" y="2366"/>
                    <a:pt x="9143" y="2128"/>
                    <a:pt x="9669" y="3218"/>
                  </a:cubicBezTo>
                  <a:cubicBezTo>
                    <a:pt x="10196" y="4309"/>
                    <a:pt x="9224" y="7987"/>
                    <a:pt x="7902" y="8993"/>
                  </a:cubicBezTo>
                  <a:cubicBezTo>
                    <a:pt x="6580" y="10000"/>
                    <a:pt x="3021" y="9463"/>
                    <a:pt x="1734" y="9258"/>
                  </a:cubicBezTo>
                  <a:cubicBezTo>
                    <a:pt x="447" y="9053"/>
                    <a:pt x="416" y="8204"/>
                    <a:pt x="177" y="7763"/>
                  </a:cubicBezTo>
                  <a:cubicBezTo>
                    <a:pt x="0" y="7234"/>
                    <a:pt x="75" y="6883"/>
                    <a:pt x="61" y="6654"/>
                  </a:cubicBezTo>
                </a:path>
              </a:pathLst>
            </a:custGeom>
            <a:noFill/>
            <a:ln w="38100" cap="flat" cmpd="sng">
              <a:solidFill>
                <a:srgbClr val="20586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>
              <a:off x="7470" y="7905"/>
              <a:ext cx="510" cy="1290"/>
            </a:xfrm>
            <a:prstGeom prst="straightConnector1">
              <a:avLst/>
            </a:prstGeom>
            <a:noFill/>
            <a:ln w="38100">
              <a:solidFill>
                <a:srgbClr val="1C1A10"/>
              </a:solidFill>
              <a:round/>
              <a:headEnd/>
              <a:tailEnd/>
            </a:ln>
            <a:effectLst/>
          </p:spPr>
        </p:cxn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 flipH="1" flipV="1">
              <a:off x="7110" y="8910"/>
              <a:ext cx="870" cy="285"/>
            </a:xfrm>
            <a:prstGeom prst="straightConnector1">
              <a:avLst/>
            </a:prstGeom>
            <a:noFill/>
            <a:ln w="38100">
              <a:solidFill>
                <a:srgbClr val="1C1A10"/>
              </a:solidFill>
              <a:round/>
              <a:headEnd/>
              <a:tailEnd/>
            </a:ln>
            <a:effectLst/>
          </p:spPr>
        </p:cxn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>
              <a:off x="9015" y="7725"/>
              <a:ext cx="510" cy="1290"/>
            </a:xfrm>
            <a:prstGeom prst="straightConnector1">
              <a:avLst/>
            </a:prstGeom>
            <a:noFill/>
            <a:ln w="38100">
              <a:solidFill>
                <a:srgbClr val="1C1A10"/>
              </a:solidFill>
              <a:round/>
              <a:headEnd/>
              <a:tailEnd/>
            </a:ln>
            <a:effectLst/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 flipH="1" flipV="1">
              <a:off x="8655" y="8730"/>
              <a:ext cx="870" cy="285"/>
            </a:xfrm>
            <a:prstGeom prst="straightConnector1">
              <a:avLst/>
            </a:prstGeom>
            <a:noFill/>
            <a:ln w="38100">
              <a:solidFill>
                <a:srgbClr val="1C1A10"/>
              </a:solidFill>
              <a:round/>
              <a:headEnd/>
              <a:tailEnd/>
            </a:ln>
            <a:effectLst/>
          </p:spPr>
        </p:cxn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3041" y="4006"/>
              <a:ext cx="60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8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1748" y="3235"/>
              <a:ext cx="8452" cy="3383"/>
            </a:xfrm>
            <a:custGeom>
              <a:avLst/>
              <a:gdLst/>
              <a:ahLst/>
              <a:cxnLst>
                <a:cxn ang="0">
                  <a:pos x="787" y="1940"/>
                </a:cxn>
                <a:cxn ang="0">
                  <a:pos x="322" y="1775"/>
                </a:cxn>
                <a:cxn ang="0">
                  <a:pos x="52" y="1070"/>
                </a:cxn>
                <a:cxn ang="0">
                  <a:pos x="637" y="260"/>
                </a:cxn>
                <a:cxn ang="0">
                  <a:pos x="1747" y="50"/>
                </a:cxn>
                <a:cxn ang="0">
                  <a:pos x="2857" y="560"/>
                </a:cxn>
                <a:cxn ang="0">
                  <a:pos x="3277" y="1865"/>
                </a:cxn>
                <a:cxn ang="0">
                  <a:pos x="5287" y="380"/>
                </a:cxn>
                <a:cxn ang="0">
                  <a:pos x="7582" y="770"/>
                </a:cxn>
                <a:cxn ang="0">
                  <a:pos x="8407" y="1835"/>
                </a:cxn>
                <a:cxn ang="0">
                  <a:pos x="7312" y="3125"/>
                </a:cxn>
                <a:cxn ang="0">
                  <a:pos x="5437" y="3380"/>
                </a:cxn>
              </a:cxnLst>
              <a:rect l="0" t="0" r="r" b="b"/>
              <a:pathLst>
                <a:path w="8452" h="3383">
                  <a:moveTo>
                    <a:pt x="787" y="1940"/>
                  </a:moveTo>
                  <a:cubicBezTo>
                    <a:pt x="710" y="1913"/>
                    <a:pt x="444" y="1920"/>
                    <a:pt x="322" y="1775"/>
                  </a:cubicBezTo>
                  <a:cubicBezTo>
                    <a:pt x="200" y="1630"/>
                    <a:pt x="0" y="1323"/>
                    <a:pt x="52" y="1070"/>
                  </a:cubicBezTo>
                  <a:cubicBezTo>
                    <a:pt x="104" y="817"/>
                    <a:pt x="354" y="430"/>
                    <a:pt x="637" y="260"/>
                  </a:cubicBezTo>
                  <a:cubicBezTo>
                    <a:pt x="920" y="90"/>
                    <a:pt x="1377" y="0"/>
                    <a:pt x="1747" y="50"/>
                  </a:cubicBezTo>
                  <a:cubicBezTo>
                    <a:pt x="2117" y="100"/>
                    <a:pt x="2602" y="257"/>
                    <a:pt x="2857" y="560"/>
                  </a:cubicBezTo>
                  <a:cubicBezTo>
                    <a:pt x="3112" y="863"/>
                    <a:pt x="3307" y="1520"/>
                    <a:pt x="3277" y="1865"/>
                  </a:cubicBezTo>
                  <a:cubicBezTo>
                    <a:pt x="3097" y="2090"/>
                    <a:pt x="4570" y="562"/>
                    <a:pt x="5287" y="380"/>
                  </a:cubicBezTo>
                  <a:cubicBezTo>
                    <a:pt x="6004" y="198"/>
                    <a:pt x="7062" y="528"/>
                    <a:pt x="7582" y="770"/>
                  </a:cubicBezTo>
                  <a:cubicBezTo>
                    <a:pt x="8102" y="1012"/>
                    <a:pt x="8452" y="1443"/>
                    <a:pt x="8407" y="1835"/>
                  </a:cubicBezTo>
                  <a:cubicBezTo>
                    <a:pt x="8362" y="2227"/>
                    <a:pt x="7807" y="2867"/>
                    <a:pt x="7312" y="3125"/>
                  </a:cubicBezTo>
                  <a:cubicBezTo>
                    <a:pt x="6817" y="3383"/>
                    <a:pt x="5828" y="3327"/>
                    <a:pt x="5437" y="3380"/>
                  </a:cubicBezTo>
                </a:path>
              </a:pathLst>
            </a:custGeom>
            <a:noFill/>
            <a:ln w="38100" cmpd="sng">
              <a:solidFill>
                <a:srgbClr val="205867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387" name="Picture 3" descr="http://content.foto.mail.ru/mail/natalisladkova/_animated/i-47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63606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Женя\Шаблоны для презентаций\119_fon_nabor_11\fon_nabor_11\51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5704"/>
            <a:ext cx="9144000" cy="6912000"/>
          </a:xfrm>
          <a:prstGeom prst="rect">
            <a:avLst/>
          </a:prstGeom>
          <a:noFill/>
        </p:spPr>
      </p:pic>
      <p:pic>
        <p:nvPicPr>
          <p:cNvPr id="65540" name="Picture 4" descr="https://fs.znanio.ru/d5af0e/a3/ee/83949921c8248cf3702d2d9afc98dcc8b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t="3474" r="22616" b="2496"/>
          <a:stretch/>
        </p:blipFill>
        <p:spPr bwMode="auto">
          <a:xfrm>
            <a:off x="5508104" y="541293"/>
            <a:ext cx="2928063" cy="3820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https://s0.slide-share.ru/s_slide/d470781a56dc6941c93b5059691fafdb/911c8afe-4bc3-4278-9e1d-beccf75f315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48" name="Picture 12" descr="https://ds03.infourok.ru/uploads/ex/06b8/0000685f-bb7fa980/img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0" y="404664"/>
            <a:ext cx="4752528" cy="4093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320" y="4581128"/>
            <a:ext cx="385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t-RU" dirty="0"/>
              <a:t>Диофант -  борынгы грек галиме, тигезләмәләр турында гыйлем үсешенә бик зур өлеш керткән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4361865"/>
            <a:ext cx="37006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/>
              <a:t>Тигезләмәләр чишү турындагы китапны гарәп телендә беренче язучы Урта Азия галиме - Мөхәммәд ибн Муса әл-Хорезми</a:t>
            </a:r>
            <a:r>
              <a:rPr lang="tt-RU" b="1" dirty="0"/>
              <a:t> . </a:t>
            </a:r>
            <a:r>
              <a:rPr lang="tt-RU" dirty="0"/>
              <a:t>Ул китапның исеме дә гаҗәеп:  «Краткая книга об исчислении ал–джабры  и ал–мукабалы».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9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Женя\Шаблоны для презентаций\119_fon_nabor_11\fon_nabor_11\51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</p:spPr>
      </p:pic>
      <p:pic>
        <p:nvPicPr>
          <p:cNvPr id="57350" name="Picture 6" descr="https://i.pinimg.com/originals/e1/c2/a3/e1c2a3e0488cc0d22d4f9325843a9bf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08720"/>
            <a:ext cx="1920213" cy="14401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8" descr="https://im0-tub-ru.yandex.net/i?id=f6ef409d4ab0f9c2b6729fd33b812aa1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29" y="2924944"/>
            <a:ext cx="2880320" cy="19202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163616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b="1" i="1" dirty="0">
                <a:solidFill>
                  <a:schemeClr val="tx2"/>
                </a:solidFill>
              </a:rPr>
              <a:t>Сигезаякның   (осьминог) 8 аягы бар, дингез </a:t>
            </a:r>
            <a:r>
              <a:rPr lang="tt-RU" sz="2000" b="1" i="1" dirty="0" smtClean="0">
                <a:solidFill>
                  <a:schemeClr val="tx2"/>
                </a:solidFill>
              </a:rPr>
              <a:t>йолдызының (морская звезда) </a:t>
            </a:r>
            <a:r>
              <a:rPr lang="tt-RU" sz="2000" b="1" i="1" dirty="0">
                <a:solidFill>
                  <a:schemeClr val="tx2"/>
                </a:solidFill>
              </a:rPr>
              <a:t>5 аягы бар. </a:t>
            </a:r>
            <a:r>
              <a:rPr lang="tt-RU" sz="2000" b="1" i="1" dirty="0" smtClean="0">
                <a:solidFill>
                  <a:schemeClr val="tx2"/>
                </a:solidFill>
              </a:rPr>
              <a:t>Әгәр </a:t>
            </a:r>
            <a:r>
              <a:rPr lang="tt-RU" sz="2000" b="1" i="1" dirty="0">
                <a:solidFill>
                  <a:schemeClr val="tx2"/>
                </a:solidFill>
              </a:rPr>
              <a:t>барлыгы 39 аяк </a:t>
            </a:r>
            <a:r>
              <a:rPr lang="tt-RU" sz="2000" b="1" i="1" dirty="0" smtClean="0">
                <a:solidFill>
                  <a:schemeClr val="tx2"/>
                </a:solidFill>
              </a:rPr>
              <a:t>булса, аквариумда </a:t>
            </a:r>
            <a:r>
              <a:rPr lang="tt-RU" sz="2000" b="1" i="1" dirty="0">
                <a:solidFill>
                  <a:schemeClr val="tx2"/>
                </a:solidFill>
              </a:rPr>
              <a:t>ничә сигезаяк һәм ничә дингез йолдызы </a:t>
            </a:r>
            <a:r>
              <a:rPr lang="tt-RU" sz="2000" b="1" i="1" dirty="0" smtClean="0">
                <a:solidFill>
                  <a:schemeClr val="tx2"/>
                </a:solidFill>
              </a:rPr>
              <a:t>бар?</a:t>
            </a:r>
            <a:endParaRPr lang="ru-RU" sz="2000" b="1" i="1" dirty="0">
              <a:solidFill>
                <a:schemeClr val="tx2"/>
              </a:solidFill>
            </a:endParaRPr>
          </a:p>
          <a:p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350100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>
                <a:solidFill>
                  <a:srgbClr val="C00000"/>
                </a:solidFill>
              </a:rPr>
              <a:t>8х + 5у = 39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1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4340" name="Содержимое 5" descr="1313978218_bez-imeni-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50" y="1268760"/>
            <a:ext cx="685804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Математик диктант</a:t>
            </a:r>
          </a:p>
        </p:txBody>
      </p:sp>
      <p:pic>
        <p:nvPicPr>
          <p:cNvPr id="14342" name="Picture 1" descr="C:\Documents and Settings\user\Мои документы\Терещенко\School\profess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000375"/>
            <a:ext cx="36496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7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4340" name="Содержимое 5" descr="1313978218_bez-imeni-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50" y="1268760"/>
            <a:ext cx="685804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Математик диктант</a:t>
            </a:r>
          </a:p>
        </p:txBody>
      </p:sp>
      <p:pic>
        <p:nvPicPr>
          <p:cNvPr id="14342" name="Picture 1" descr="C:\Documents and Settings\user\Мои документы\Терещенко\School\profess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000375"/>
            <a:ext cx="36496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2336393"/>
            <a:ext cx="28779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>
                <a:solidFill>
                  <a:srgbClr val="006C31"/>
                </a:solidFill>
              </a:rPr>
              <a:t>Җаваплар:</a:t>
            </a:r>
          </a:p>
          <a:p>
            <a:r>
              <a:rPr lang="tt-RU" sz="2400" b="1" dirty="0" smtClean="0">
                <a:solidFill>
                  <a:schemeClr val="tx2"/>
                </a:solidFill>
              </a:rPr>
              <a:t>1. </a:t>
            </a:r>
            <a:r>
              <a:rPr lang="tt-RU" sz="2800" b="1" dirty="0" smtClean="0">
                <a:solidFill>
                  <a:srgbClr val="C00000"/>
                </a:solidFill>
              </a:rPr>
              <a:t>25</a:t>
            </a:r>
          </a:p>
          <a:p>
            <a:r>
              <a:rPr lang="tt-RU" sz="2400" b="1" dirty="0" smtClean="0">
                <a:solidFill>
                  <a:schemeClr val="tx2"/>
                </a:solidFill>
              </a:rPr>
              <a:t>2. </a:t>
            </a:r>
            <a:r>
              <a:rPr lang="tt-RU" sz="2800" b="1" dirty="0" smtClean="0">
                <a:solidFill>
                  <a:srgbClr val="C00000"/>
                </a:solidFill>
              </a:rPr>
              <a:t>18</a:t>
            </a:r>
          </a:p>
          <a:p>
            <a:r>
              <a:rPr lang="tt-RU" sz="2400" b="1" dirty="0" smtClean="0">
                <a:solidFill>
                  <a:schemeClr val="tx2"/>
                </a:solidFill>
              </a:rPr>
              <a:t>3. </a:t>
            </a:r>
            <a:r>
              <a:rPr lang="tt-RU" sz="2800" b="1" dirty="0" smtClean="0">
                <a:solidFill>
                  <a:srgbClr val="C00000"/>
                </a:solidFill>
              </a:rPr>
              <a:t>7,5</a:t>
            </a:r>
          </a:p>
          <a:p>
            <a:r>
              <a:rPr lang="tt-RU" sz="2400" b="1" dirty="0" smtClean="0">
                <a:solidFill>
                  <a:schemeClr val="tx2"/>
                </a:solidFill>
              </a:rPr>
              <a:t>4. </a:t>
            </a:r>
            <a:r>
              <a:rPr lang="tt-RU" sz="2800" b="1" dirty="0" smtClean="0">
                <a:solidFill>
                  <a:srgbClr val="C00000"/>
                </a:solidFill>
              </a:rPr>
              <a:t>3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Женя\Шаблоны для презентаций\119_fon_nabor_11\fon_nabor_11\51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400"/>
            <a:ext cx="9144000" cy="691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8289" y="1196752"/>
            <a:ext cx="8247422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Тигезләмә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чишү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</a:t>
            </a:r>
            <a:r>
              <a:rPr lang="tt-RU" sz="2400" i="1" dirty="0"/>
              <a:t>хәрефнең тигезләмәне дөрес </a:t>
            </a:r>
            <a:r>
              <a:rPr lang="tt-RU" sz="2400" i="1" dirty="0" smtClean="0"/>
              <a:t>    </a:t>
            </a:r>
          </a:p>
          <a:p>
            <a:r>
              <a:rPr lang="tt-RU" sz="2400" i="1" dirty="0"/>
              <a:t> </a:t>
            </a:r>
            <a:r>
              <a:rPr lang="tt-RU" sz="2400" i="1" dirty="0" smtClean="0"/>
              <a:t>                                 тигезлеккә әйләндерә торган      </a:t>
            </a:r>
          </a:p>
          <a:p>
            <a:r>
              <a:rPr lang="tt-RU" sz="2400" i="1" dirty="0"/>
              <a:t> </a:t>
            </a:r>
            <a:r>
              <a:rPr lang="tt-RU" sz="2400" i="1" dirty="0" smtClean="0"/>
              <a:t>                                 кыйммәтләрен </a:t>
            </a:r>
            <a:r>
              <a:rPr lang="tt-RU" sz="2400" i="1" dirty="0"/>
              <a:t>яки тамырларын табу, </a:t>
            </a:r>
            <a:endParaRPr lang="tt-RU" sz="2400" i="1" dirty="0" smtClean="0"/>
          </a:p>
          <a:p>
            <a:pPr algn="ctr"/>
            <a:r>
              <a:rPr lang="tt-RU" sz="2400" i="1" dirty="0" smtClean="0"/>
              <a:t>                        яки </a:t>
            </a:r>
            <a:r>
              <a:rPr lang="tt-RU" sz="2400" i="1" dirty="0"/>
              <a:t>андый кыйммәтләрнең юк </a:t>
            </a:r>
            <a:r>
              <a:rPr lang="tt-RU" sz="2400" i="1" dirty="0" smtClean="0"/>
              <a:t>икәнен</a:t>
            </a:r>
          </a:p>
          <a:p>
            <a:r>
              <a:rPr lang="tt-RU" sz="2400" i="1" dirty="0"/>
              <a:t> </a:t>
            </a:r>
            <a:r>
              <a:rPr lang="tt-RU" sz="2400" i="1" dirty="0" smtClean="0"/>
              <a:t>                                 ачыклау</a:t>
            </a: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.</a:t>
            </a:r>
          </a:p>
          <a:p>
            <a:pPr algn="ctr"/>
            <a:endParaRPr lang="ru-RU" sz="28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Тигезләмәнең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тамыры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tt-RU" sz="2400" i="1" dirty="0" smtClean="0"/>
              <a:t>хәрефнең </a:t>
            </a:r>
            <a:r>
              <a:rPr lang="tt-RU" sz="2400" i="1" dirty="0"/>
              <a:t>тигезләмәне дөрес </a:t>
            </a:r>
            <a:endParaRPr lang="tt-RU" sz="2400" i="1" dirty="0" smtClean="0"/>
          </a:p>
          <a:p>
            <a:r>
              <a:rPr lang="tt-RU" sz="2400" i="1" dirty="0" smtClean="0"/>
              <a:t>                                                    тигезлеккә </a:t>
            </a:r>
            <a:r>
              <a:rPr lang="tt-RU" sz="2400" i="1" dirty="0"/>
              <a:t>әйләндерә торган </a:t>
            </a:r>
            <a:endParaRPr lang="tt-RU" sz="2400" i="1" dirty="0" smtClean="0"/>
          </a:p>
          <a:p>
            <a:r>
              <a:rPr lang="tt-RU" sz="2400" i="1" dirty="0"/>
              <a:t> </a:t>
            </a:r>
            <a:r>
              <a:rPr lang="tt-RU" sz="2400" i="1" dirty="0" smtClean="0"/>
              <a:t>                                                   кыйммәте.</a:t>
            </a:r>
            <a:endParaRPr lang="ru-RU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22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138459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Рефлексия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217959"/>
            <a:ext cx="8820150" cy="46593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Кайсы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төсне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сайлар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идегез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Мин </a:t>
            </a:r>
            <a:r>
              <a:rPr kumimoji="0" lang="ru-RU" sz="2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тигезләмә</a:t>
            </a:r>
            <a:r>
              <a:rPr kumimoji="0" lang="ru-RU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ничек</a:t>
            </a:r>
            <a:r>
              <a:rPr kumimoji="0" lang="ru-RU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чишәсе</a:t>
            </a:r>
            <a:r>
              <a:rPr kumimoji="0" lang="ru-RU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икәнне</a:t>
            </a:r>
            <a:r>
              <a:rPr kumimoji="0" lang="ru-RU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аңлыйм</a:t>
            </a:r>
            <a:endParaRPr kumimoji="0" lang="ru-RU" sz="2800" b="1" i="0" u="sng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u="sng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 </a:t>
            </a:r>
            <a:r>
              <a:rPr lang="ru-RU" sz="2800" b="1" u="sng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тигезләмә</a:t>
            </a:r>
            <a:r>
              <a:rPr lang="ru-RU" sz="2800" b="1" u="sng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kern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ничек</a:t>
            </a:r>
            <a:r>
              <a:rPr lang="ru-RU" sz="2800" b="1" u="sng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kern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чишәсен</a:t>
            </a:r>
            <a:r>
              <a:rPr lang="ru-RU" sz="2800" b="1" u="sng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kern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бераз</a:t>
            </a:r>
            <a:r>
              <a:rPr lang="ru-RU" sz="2800" b="1" u="sng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kern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аңлап</a:t>
            </a:r>
            <a:r>
              <a:rPr lang="ru-RU" sz="2800" b="1" u="sng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kern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бетермим</a:t>
            </a:r>
            <a:endParaRPr lang="ru-RU" sz="2800" b="1" u="sng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EBE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u="sng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 </a:t>
            </a:r>
            <a:r>
              <a:rPr lang="ru-RU" sz="2800" b="1" u="sng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тигезләмә</a:t>
            </a:r>
            <a:r>
              <a:rPr lang="ru-RU" sz="2800" b="1" u="sng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ничек</a:t>
            </a:r>
            <a:r>
              <a:rPr lang="ru-RU" sz="2800" b="1" u="sng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чишәсен</a:t>
            </a:r>
            <a:r>
              <a:rPr lang="ru-RU" sz="2800" b="1" u="sng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бөтенләй</a:t>
            </a:r>
            <a:r>
              <a:rPr lang="ru-RU" sz="28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u="sng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аңламыйм</a:t>
            </a:r>
            <a:endParaRPr lang="ru-RU" sz="2800" b="1" u="sng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4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Женя\Шаблоны для презентаций\119_fon_nabor_11\fon_nabor_11\51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43608" y="1844824"/>
            <a:ext cx="59046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 +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>
              <a:lnSpc>
                <a:spcPct val="150000"/>
              </a:lnSpc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+ 3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+ 7 –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               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12(2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t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+ 5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t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- 4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tt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+ 3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(3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t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t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+ 5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tt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+ 4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∙ 15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5616" y="1340469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dirty="0" smtClean="0"/>
              <a:t>Җәяләрне ачыгыз: 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411760" y="62068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 smtClean="0">
                <a:solidFill>
                  <a:schemeClr val="tx2"/>
                </a:solidFill>
              </a:rPr>
              <a:t>Телдән исәпләү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Женя\Шаблоны для презентаций\119_fon_nabor_11\fon_nabor_11\51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00" y="-87682"/>
            <a:ext cx="9144000" cy="6912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43608" y="1844824"/>
            <a:ext cx="59046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5(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3) = 20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7,5</a:t>
            </a:r>
            <a:r>
              <a:rPr lang="tt-RU" sz="3200" b="1" i="1" dirty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– 3</a:t>
            </a:r>
            <a:r>
              <a:rPr lang="tt-RU" sz="3200" b="1" i="1" dirty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+ 6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b="1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–  4 +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tt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   1,2</a:t>
            </a:r>
            <a:r>
              <a:rPr lang="tt-RU" sz="3200" b="1" i="1" dirty="0" smtClean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– 12 = 12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1340469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69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Женя\Шаблоны для презентаций\119_fon_nabor_11\fon_nabor_11\51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54000"/>
            <a:ext cx="9144000" cy="6912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43608" y="1844824"/>
            <a:ext cx="3168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7,5</a:t>
            </a:r>
            <a:r>
              <a:rPr lang="tt-RU" sz="3200" b="1" i="1" dirty="0" smtClean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– 3</a:t>
            </a:r>
            <a:r>
              <a:rPr lang="tt-RU" sz="32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–  4 +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tt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744" y="1099929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dirty="0" smtClean="0"/>
              <a:t> </a:t>
            </a:r>
            <a:r>
              <a:rPr lang="tt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Аңлатмалар</a:t>
            </a:r>
            <a:endParaRPr lang="ru-RU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1099929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dirty="0" smtClean="0"/>
              <a:t> </a:t>
            </a:r>
            <a:r>
              <a:rPr lang="tt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Тигезләмәләр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997224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3)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20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t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+ 6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t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1,2</a:t>
            </a:r>
            <a:r>
              <a:rPr lang="tt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tt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12 = 12   </a:t>
            </a:r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3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Женя\Шаблоны для презентаций\119_fon_nabor_11\fon_nabor_11\51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5976"/>
            <a:ext cx="9144000" cy="691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2465014"/>
            <a:ext cx="6126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Тигезләмәләр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чишү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7354" name="Picture 10" descr="https://ds05.infourok.ru/uploads/ex/0a1d/0014a38c-bf455c3a/img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0"/>
          <a:stretch/>
        </p:blipFill>
        <p:spPr bwMode="auto">
          <a:xfrm>
            <a:off x="0" y="4477135"/>
            <a:ext cx="9144000" cy="2328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Женя\Шаблоны для презентаций\119_fon_nabor_11\fon_nabor_11\51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635685" y="663079"/>
            <a:ext cx="2156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5(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3) = 20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3928" y="1574790"/>
            <a:ext cx="287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/>
              <a:t>1 ысул – тарату үзлеге: </a:t>
            </a:r>
            <a:endParaRPr lang="ru-RU" sz="2400" dirty="0"/>
          </a:p>
          <a:p>
            <a:r>
              <a:rPr lang="ru-RU" sz="2400" b="1" dirty="0" smtClean="0"/>
              <a:t>5</a:t>
            </a:r>
            <a:r>
              <a:rPr lang="ru-RU" sz="2400" b="1" dirty="0"/>
              <a:t>( </a:t>
            </a:r>
            <a:r>
              <a:rPr lang="en-US" sz="2400" b="1" dirty="0"/>
              <a:t>x</a:t>
            </a:r>
            <a:r>
              <a:rPr lang="ru-RU" sz="2400" b="1" dirty="0"/>
              <a:t> – 3) = 20</a:t>
            </a:r>
            <a:r>
              <a:rPr lang="tt-RU" sz="2400" b="1" dirty="0"/>
              <a:t>.</a:t>
            </a:r>
            <a:endParaRPr lang="ru-RU" sz="2400" b="1" dirty="0"/>
          </a:p>
          <a:p>
            <a:r>
              <a:rPr lang="ru-RU" sz="2400" b="1" dirty="0"/>
              <a:t>5</a:t>
            </a:r>
            <a:r>
              <a:rPr lang="en-US" sz="2400" b="1" dirty="0"/>
              <a:t>x</a:t>
            </a:r>
            <a:r>
              <a:rPr lang="ru-RU" sz="2400" b="1" dirty="0"/>
              <a:t> – </a:t>
            </a:r>
            <a:r>
              <a:rPr lang="tt-RU" sz="2400" b="1" dirty="0"/>
              <a:t>15</a:t>
            </a:r>
            <a:r>
              <a:rPr lang="ru-RU" sz="2400" b="1" dirty="0"/>
              <a:t> = 20</a:t>
            </a:r>
          </a:p>
          <a:p>
            <a:r>
              <a:rPr lang="ru-RU" sz="2400" b="1" dirty="0"/>
              <a:t>5</a:t>
            </a:r>
            <a:r>
              <a:rPr lang="en-US" sz="2400" b="1" dirty="0"/>
              <a:t>x</a:t>
            </a:r>
            <a:r>
              <a:rPr lang="tt-RU" sz="2400" b="1" dirty="0"/>
              <a:t> = 20 + 15</a:t>
            </a:r>
            <a:endParaRPr lang="ru-RU" sz="2400" b="1" dirty="0"/>
          </a:p>
          <a:p>
            <a:r>
              <a:rPr lang="tt-RU" sz="2400" b="1" dirty="0"/>
              <a:t>5х = 35</a:t>
            </a:r>
            <a:endParaRPr lang="ru-RU" sz="2400" b="1" dirty="0"/>
          </a:p>
          <a:p>
            <a:r>
              <a:rPr lang="tt-RU" sz="2400" b="1" dirty="0"/>
              <a:t>х = 35 : 5</a:t>
            </a:r>
            <a:endParaRPr lang="ru-RU" sz="2400" b="1" dirty="0"/>
          </a:p>
          <a:p>
            <a:r>
              <a:rPr lang="tt-RU" sz="2400" b="1" dirty="0"/>
              <a:t>х = 7</a:t>
            </a:r>
            <a:endParaRPr lang="ru-RU" sz="2400" b="1" dirty="0"/>
          </a:p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00520" y="1574790"/>
            <a:ext cx="345638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/>
              <a:t>2 ысул – билгесезне табу:</a:t>
            </a:r>
            <a:endParaRPr lang="ru-RU" sz="2400" dirty="0"/>
          </a:p>
          <a:p>
            <a:r>
              <a:rPr lang="tt-RU" sz="2400" b="1" dirty="0" smtClean="0"/>
              <a:t>5</a:t>
            </a:r>
            <a:r>
              <a:rPr lang="tt-RU" sz="2400" b="1" dirty="0"/>
              <a:t>( x – 3) = 20.</a:t>
            </a:r>
            <a:endParaRPr lang="ru-RU" sz="2400" b="1" dirty="0"/>
          </a:p>
          <a:p>
            <a:r>
              <a:rPr lang="tt-RU" sz="2400" b="1" dirty="0" smtClean="0"/>
              <a:t>х </a:t>
            </a:r>
            <a:r>
              <a:rPr lang="tt-RU" sz="2400" b="1" dirty="0"/>
              <a:t>– 3 = 20 : 5</a:t>
            </a:r>
            <a:endParaRPr lang="ru-RU" sz="2400" b="1" dirty="0"/>
          </a:p>
          <a:p>
            <a:r>
              <a:rPr lang="tt-RU" sz="2400" b="1" dirty="0"/>
              <a:t>х – 3 = 4</a:t>
            </a:r>
            <a:endParaRPr lang="ru-RU" sz="2400" b="1" dirty="0"/>
          </a:p>
          <a:p>
            <a:r>
              <a:rPr lang="tt-RU" sz="2400" b="1" dirty="0"/>
              <a:t>х = 4 + 3</a:t>
            </a:r>
            <a:endParaRPr lang="ru-RU" sz="2400" b="1" dirty="0"/>
          </a:p>
          <a:p>
            <a:r>
              <a:rPr lang="tt-RU" sz="2400" b="1" dirty="0"/>
              <a:t>х= 7</a:t>
            </a:r>
            <a:endParaRPr lang="ru-RU" sz="2400" b="1" dirty="0"/>
          </a:p>
          <a:p>
            <a:endParaRPr lang="ru-RU" sz="20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99592" y="4437112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9632" y="4560223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000" dirty="0" smtClean="0"/>
              <a:t>Тикшерәбез: </a:t>
            </a:r>
            <a:r>
              <a:rPr lang="ru-RU" sz="2000" b="1" dirty="0"/>
              <a:t>5( </a:t>
            </a:r>
            <a:r>
              <a:rPr lang="en-US" sz="2000" b="1" dirty="0"/>
              <a:t>x</a:t>
            </a:r>
            <a:r>
              <a:rPr lang="ru-RU" sz="2000" b="1" dirty="0"/>
              <a:t> – 3) = 20</a:t>
            </a:r>
            <a:endParaRPr lang="tt-RU" sz="2000" dirty="0" smtClean="0"/>
          </a:p>
          <a:p>
            <a:pPr algn="ctr"/>
            <a:r>
              <a:rPr lang="tt-RU" sz="2000" dirty="0" smtClean="0"/>
              <a:t>                        5(7 </a:t>
            </a:r>
            <a:r>
              <a:rPr lang="tt-RU" sz="2000" dirty="0"/>
              <a:t>– 3) = </a:t>
            </a:r>
            <a:r>
              <a:rPr lang="tt-RU" sz="2000" dirty="0" smtClean="0"/>
              <a:t>20</a:t>
            </a:r>
          </a:p>
          <a:p>
            <a:pPr algn="ctr"/>
            <a:r>
              <a:rPr lang="tt-RU" sz="2000" dirty="0"/>
              <a:t> </a:t>
            </a:r>
            <a:r>
              <a:rPr lang="tt-RU" sz="2000" dirty="0" smtClean="0"/>
              <a:t>                          5 · 4 =  20</a:t>
            </a:r>
          </a:p>
          <a:p>
            <a:pPr algn="ctr"/>
            <a:r>
              <a:rPr lang="tt-RU" sz="2000" dirty="0"/>
              <a:t> </a:t>
            </a:r>
            <a:r>
              <a:rPr lang="tt-RU" sz="2000" dirty="0" smtClean="0"/>
              <a:t>                           20 = 20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31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Женя\Шаблоны для презентаций\119_fon_nabor_11\fon_nabor_11\51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400"/>
            <a:ext cx="9144000" cy="691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8289" y="1196752"/>
            <a:ext cx="8247422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Тигезләмә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чишү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</a:t>
            </a:r>
            <a:r>
              <a:rPr lang="tt-RU" sz="2400" i="1" dirty="0"/>
              <a:t>хәрефнең тигезләмәне дөрес </a:t>
            </a:r>
            <a:r>
              <a:rPr lang="tt-RU" sz="2400" i="1" dirty="0" smtClean="0"/>
              <a:t>    </a:t>
            </a:r>
          </a:p>
          <a:p>
            <a:r>
              <a:rPr lang="tt-RU" sz="2400" i="1" dirty="0"/>
              <a:t> </a:t>
            </a:r>
            <a:r>
              <a:rPr lang="tt-RU" sz="2400" i="1" dirty="0" smtClean="0"/>
              <a:t>                                 тигезлеккә әйләндерә торган      </a:t>
            </a:r>
          </a:p>
          <a:p>
            <a:r>
              <a:rPr lang="tt-RU" sz="2400" i="1" dirty="0"/>
              <a:t> </a:t>
            </a:r>
            <a:r>
              <a:rPr lang="tt-RU" sz="2400" i="1" dirty="0" smtClean="0"/>
              <a:t>                                 кыйммәтләрен </a:t>
            </a:r>
            <a:r>
              <a:rPr lang="tt-RU" sz="2400" i="1" dirty="0"/>
              <a:t>яки тамырларын табу, </a:t>
            </a:r>
            <a:endParaRPr lang="tt-RU" sz="2400" i="1" dirty="0" smtClean="0"/>
          </a:p>
          <a:p>
            <a:pPr algn="ctr"/>
            <a:r>
              <a:rPr lang="tt-RU" sz="2400" i="1" dirty="0" smtClean="0"/>
              <a:t>                        яки </a:t>
            </a:r>
            <a:r>
              <a:rPr lang="tt-RU" sz="2400" i="1" dirty="0"/>
              <a:t>андый кыйммәтләрнең юк </a:t>
            </a:r>
            <a:r>
              <a:rPr lang="tt-RU" sz="2400" i="1" dirty="0" smtClean="0"/>
              <a:t>икәнен</a:t>
            </a:r>
          </a:p>
          <a:p>
            <a:r>
              <a:rPr lang="tt-RU" sz="2400" i="1" dirty="0"/>
              <a:t> </a:t>
            </a:r>
            <a:r>
              <a:rPr lang="tt-RU" sz="2400" i="1" dirty="0" smtClean="0"/>
              <a:t>                                 ачыклау</a:t>
            </a: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.</a:t>
            </a:r>
          </a:p>
          <a:p>
            <a:pPr algn="ctr"/>
            <a:endParaRPr lang="ru-RU" sz="28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Тигезләмәнең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тамыры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tt-RU" sz="2400" i="1" dirty="0" smtClean="0"/>
              <a:t>хәрефнең </a:t>
            </a:r>
            <a:r>
              <a:rPr lang="tt-RU" sz="2400" i="1" dirty="0"/>
              <a:t>тигезләмәне дөрес </a:t>
            </a:r>
            <a:endParaRPr lang="tt-RU" sz="2400" i="1" dirty="0" smtClean="0"/>
          </a:p>
          <a:p>
            <a:r>
              <a:rPr lang="tt-RU" sz="2400" i="1" dirty="0" smtClean="0"/>
              <a:t>                                                    тигезлеккә </a:t>
            </a:r>
            <a:r>
              <a:rPr lang="tt-RU" sz="2400" i="1" dirty="0"/>
              <a:t>әйләндерә торган </a:t>
            </a:r>
            <a:endParaRPr lang="tt-RU" sz="2400" i="1" dirty="0" smtClean="0"/>
          </a:p>
          <a:p>
            <a:r>
              <a:rPr lang="tt-RU" sz="2400" i="1" dirty="0"/>
              <a:t> </a:t>
            </a:r>
            <a:r>
              <a:rPr lang="tt-RU" sz="2400" i="1" dirty="0" smtClean="0"/>
              <a:t>                                                   кыйммәте.</a:t>
            </a:r>
            <a:endParaRPr lang="ru-RU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476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Женя\Шаблоны для презентаций\119_fon_nabor_11\fon_nabor_11\51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43608" y="1824272"/>
            <a:ext cx="2520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dirty="0"/>
              <a:t>3x = 15</a:t>
            </a:r>
            <a:endParaRPr lang="ru-RU" sz="2800" dirty="0"/>
          </a:p>
          <a:p>
            <a:r>
              <a:rPr lang="tt-RU" sz="2800" dirty="0"/>
              <a:t>8</a:t>
            </a:r>
            <a:r>
              <a:rPr lang="ru-RU" sz="2800" dirty="0"/>
              <a:t> – </a:t>
            </a:r>
            <a:r>
              <a:rPr lang="en-US" sz="2800" dirty="0"/>
              <a:t>x</a:t>
            </a:r>
            <a:r>
              <a:rPr lang="ru-RU" sz="2800" dirty="0"/>
              <a:t> = </a:t>
            </a:r>
            <a:r>
              <a:rPr lang="tt-RU" sz="2800" dirty="0"/>
              <a:t>5</a:t>
            </a:r>
            <a:endParaRPr lang="ru-RU" sz="2800" dirty="0"/>
          </a:p>
          <a:p>
            <a:r>
              <a:rPr lang="ru-RU" sz="2800" dirty="0"/>
              <a:t>10 +  </a:t>
            </a:r>
            <a:r>
              <a:rPr lang="en-US" sz="2800" dirty="0"/>
              <a:t>x</a:t>
            </a:r>
            <a:r>
              <a:rPr lang="ru-RU" sz="2800" dirty="0"/>
              <a:t> =</a:t>
            </a:r>
            <a:r>
              <a:rPr lang="tt-RU" sz="2800" dirty="0"/>
              <a:t>1</a:t>
            </a:r>
            <a:r>
              <a:rPr lang="ru-RU" sz="2800" dirty="0" smtClean="0"/>
              <a:t>8</a:t>
            </a:r>
          </a:p>
          <a:p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1,8х – 2 = 1,6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1760" y="62068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 smtClean="0">
                <a:solidFill>
                  <a:schemeClr val="tx2"/>
                </a:solidFill>
              </a:rPr>
              <a:t>Телдән исәпләү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3132" y="1824272"/>
            <a:ext cx="2520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x</a:t>
            </a:r>
            <a:r>
              <a:rPr lang="ru-RU" sz="2800" dirty="0"/>
              <a:t> : 3 = 1,2</a:t>
            </a:r>
          </a:p>
          <a:p>
            <a:r>
              <a:rPr lang="ru-RU" sz="2800" dirty="0"/>
              <a:t>2</a:t>
            </a:r>
            <a:r>
              <a:rPr lang="en-US" sz="2800" dirty="0"/>
              <a:t>x</a:t>
            </a:r>
            <a:r>
              <a:rPr lang="ru-RU" sz="2800" dirty="0"/>
              <a:t>  + 8</a:t>
            </a:r>
            <a:r>
              <a:rPr lang="en-US" sz="2800" dirty="0"/>
              <a:t>x</a:t>
            </a:r>
            <a:r>
              <a:rPr lang="ru-RU" sz="2800" dirty="0"/>
              <a:t> = 12</a:t>
            </a:r>
          </a:p>
          <a:p>
            <a:r>
              <a:rPr lang="en-US" sz="2800" dirty="0"/>
              <a:t>4,9 </a:t>
            </a:r>
            <a:r>
              <a:rPr lang="tt-RU" sz="2800" dirty="0"/>
              <a:t>- </a:t>
            </a:r>
            <a:r>
              <a:rPr lang="en-US" sz="2800" dirty="0"/>
              <a:t>x = </a:t>
            </a:r>
            <a:r>
              <a:rPr lang="en-US" sz="2800" dirty="0" smtClean="0"/>
              <a:t>0</a:t>
            </a:r>
            <a:endParaRPr lang="tt-RU" sz="2800" dirty="0" smtClean="0"/>
          </a:p>
          <a:p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3,25 : х = 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Женя\Шаблоны для презентаций\119_fon_nabor_11\fon_nabor_11\51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9461" y="2967335"/>
            <a:ext cx="5705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Тарихи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мәгълумат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7586" name="Picture 2" descr="https://u-ssr.ru/uploads/posts/2021-03/1615109401_00006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060384" cy="6823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841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492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 7</dc:creator>
  <cp:lastModifiedBy>KP</cp:lastModifiedBy>
  <cp:revision>57</cp:revision>
  <dcterms:created xsi:type="dcterms:W3CDTF">2012-11-27T10:33:43Z</dcterms:created>
  <dcterms:modified xsi:type="dcterms:W3CDTF">2021-11-23T06:05:34Z</dcterms:modified>
</cp:coreProperties>
</file>